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43294"/>
              </p:ext>
            </p:extLst>
          </p:nvPr>
        </p:nvGraphicFramePr>
        <p:xfrm>
          <a:off x="-108521" y="0"/>
          <a:ext cx="9252522" cy="6957392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241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1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9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57392">
                <a:tc>
                  <a:txBody>
                    <a:bodyPr/>
                    <a:lstStyle/>
                    <a:p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egoe UI Black" panose="020B0A02040204020203" pitchFamily="34" charset="0"/>
                        <a:ea typeface="Segoe UI Black" panose="020B0A02040204020203" pitchFamily="34" charset="0"/>
                      </a:endParaRPr>
                    </a:p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egoe UI Black" panose="020B0A02040204020203" pitchFamily="34" charset="0"/>
                        <a:ea typeface="Segoe UI Black" panose="020B0A02040204020203" pitchFamily="34" charset="0"/>
                      </a:endParaRPr>
                    </a:p>
                    <a:p>
                      <a:pPr algn="ctr"/>
                      <a:r>
                        <a:rPr lang="ru-RU" sz="1600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Прокуратура </a:t>
                      </a:r>
                    </a:p>
                    <a:p>
                      <a:pPr algn="ctr"/>
                      <a:r>
                        <a:rPr lang="ru-RU" sz="1600" baseline="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Воробьевского</a:t>
                      </a:r>
                      <a:r>
                        <a:rPr lang="ru-RU" sz="1600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 района Воронежской области</a:t>
                      </a:r>
                    </a:p>
                    <a:p>
                      <a:pPr algn="ctr"/>
                      <a:endParaRPr lang="ru-RU" sz="1600" baseline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egoe UI Black" panose="020B0A02040204020203" pitchFamily="34" charset="0"/>
                        <a:ea typeface="Segoe UI Black" panose="020B0A02040204020203" pitchFamily="34" charset="0"/>
                      </a:endParaRPr>
                    </a:p>
                    <a:p>
                      <a:pPr algn="ctr"/>
                      <a:r>
                        <a:rPr lang="ru-RU" sz="18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ПАМЯТКА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о повышении финансовой грамотности населения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egoe UI Black" panose="020B0A02040204020203" pitchFamily="34" charset="0"/>
                        <a:ea typeface="Segoe UI Black" panose="020B0A02040204020203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Если Вы или Ваши близкие стали жертвами мошенников, или Вы подозреваете, что в отношении Вас планируются противоправные действия - незамедлительно обратитесь на номер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ОМВД России по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kern="12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Воробьевкому</a:t>
                      </a:r>
                      <a:r>
                        <a:rPr lang="ru-RU" sz="1600" b="1" i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району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+7 (47356) 3-10-35</a:t>
                      </a:r>
                      <a:endParaRPr lang="ru-RU" sz="1600" b="0" i="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egoe UI Black" panose="020B0A02040204020203" pitchFamily="34" charset="0"/>
                        <a:ea typeface="Segoe UI Black" panose="020B0A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b="1" i="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b="1" i="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egoe UI Semibold" panose="020B0702040204020203" pitchFamily="34" charset="0"/>
                        <a:ea typeface="+mn-ea"/>
                        <a:cs typeface="Segoe UI Semibold" panose="020B0702040204020203" pitchFamily="34" charset="0"/>
                      </a:endParaRPr>
                    </a:p>
                    <a:p>
                      <a:pPr algn="l"/>
                      <a:r>
                        <a:rPr lang="ru-RU" sz="2000" b="1" i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Финансовая</a:t>
                      </a:r>
                      <a:r>
                        <a:rPr lang="ru-RU" sz="2000" b="1" i="0" kern="1200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i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грамотность</a:t>
                      </a:r>
                      <a:r>
                        <a:rPr lang="ru-RU" sz="2000" b="0" i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b="0" i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— </a:t>
                      </a:r>
                      <a:r>
                        <a:rPr lang="ru-RU" sz="1400" b="0" i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это умение управлять финансовыми потоками (доходами и расходами), грамотно распределять деньги, то есть жить по средствам, и правильно приумножать имеющийся капитал.</a:t>
                      </a:r>
                      <a:endParaRPr lang="ru-RU" sz="1400" b="1" i="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ru-RU" sz="1400" b="0" i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Финансовая грамотность является крайне важным навыком как для взрослых, так и для подростков. Если вы не обладаете базовыми знаниями в этой области, то легко можете стать жертвой мошенников, которые подстерегают на каждом шагу. Неверные финансовые решения могут исправляться годами, а на это может не быть достаточно времени</a:t>
                      </a:r>
                      <a:endParaRPr lang="ru-RU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endParaRPr lang="ru-RU" sz="1800" b="0" i="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ru-RU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ru-RU" sz="2000" u="non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 КАЧЕСТВ ФИНАНСОВО ГРАМОНОГО ЧЕЛОВЕКА: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indent="0">
                        <a:buNone/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Планирует</a:t>
                      </a:r>
                      <a:r>
                        <a:rPr lang="ru-RU" sz="1400" b="0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свои доходы и расходы;</a:t>
                      </a:r>
                    </a:p>
                    <a:p>
                      <a:pPr marL="0" indent="0">
                        <a:buNone/>
                      </a:pPr>
                      <a:endParaRPr lang="ru-RU" sz="1400" b="0" baseline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Рационально выбирает финансовые продукты и услуги;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ru-RU" sz="1400" b="0" baseline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Следит за состоянием личных финансов;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ru-RU" sz="1400" b="0" baseline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Живет по средствам, избегая непомерных долгов и неплатежей по кредитам;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ru-RU" sz="1400" b="0" baseline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Разбирается в финансовых вопросах;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ru-RU" sz="1400" b="0" baseline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Понимает свои права как потребителя финансовых услуг и способен отстаивать их;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ru-RU" sz="1400" b="0" baseline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Готов к непредвиденным обстоятельствам и к жизни на пенсии.</a:t>
                      </a:r>
                      <a:endParaRPr lang="ru-RU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32656"/>
            <a:ext cx="1457442" cy="1584176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5085184"/>
            <a:ext cx="2448272" cy="1584176"/>
          </a:xfrm>
          <a:prstGeom prst="rect">
            <a:avLst/>
          </a:prstGeom>
          <a:noFill/>
          <a:ln>
            <a:noFill/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12700"/>
            <a:bevelB w="12700" h="8255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8680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7483638"/>
              </p:ext>
            </p:extLst>
          </p:nvPr>
        </p:nvGraphicFramePr>
        <p:xfrm>
          <a:off x="0" y="-16527"/>
          <a:ext cx="9144000" cy="685800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166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81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98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endParaRPr lang="ru-RU" sz="1200" b="0" i="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200" b="0" i="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КАК НЕ СТАТЬ ЖЕРТВОЙ МОШЕННИКОВ  И СОХРАНИТЬ ВАШЕ</a:t>
                      </a:r>
                      <a:r>
                        <a:rPr lang="ru-RU" sz="1400" baseline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ИМУЩЕСТВО, ДЕНЬГИ И ЦЕННОСТИ?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400" b="0" i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1. </a:t>
                      </a:r>
                      <a:r>
                        <a:rPr lang="ru-RU" sz="1400" b="1" i="1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Если вы получили СМС-сообщение о неожиданном выигрыше – задумайтесь! Настоящий розыгрыш призов не должен подразумевать денежные выплаты с вашей стороны!</a:t>
                      </a:r>
                      <a:r>
                        <a:rPr lang="ru-RU" sz="1400" b="0" i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ru-RU" sz="1400" b="0" i="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400" b="0" i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2. </a:t>
                      </a:r>
                      <a:r>
                        <a:rPr lang="ru-RU" sz="1400" b="1" i="1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Вам звонят с незнакомого номера и тревожным голосом сообщают, что ваши близкие попали в беду. А для того чтобы решить проблему, нужна крупная сумма денег.</a:t>
                      </a:r>
                      <a:r>
                        <a:rPr lang="ru-RU" sz="1400" b="0" i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  По такой схеме работают </a:t>
                      </a:r>
                      <a:r>
                        <a:rPr lang="ru-RU" sz="1800" b="1" i="0" kern="12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мошенники</a:t>
                      </a:r>
                      <a:r>
                        <a:rPr lang="ru-RU" sz="1400" b="0" i="0" kern="12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  <a:r>
                        <a:rPr lang="ru-RU" sz="1400" b="0" i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3. </a:t>
                      </a:r>
                      <a:r>
                        <a:rPr lang="ru-RU" sz="1400" b="1" i="1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Вам звонят якобы из поликлиники и сообщают, что у вас или ваших родственников обнаружили опасную болезнь.</a:t>
                      </a:r>
                      <a:r>
                        <a:rPr lang="ru-RU" sz="1400" b="0" i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  Настоящий доктор никогда не сообщит такие «новости» по телефону! Рано или поздно мошенники скажут, что только их дорогое лекарство или операция могут помочь. </a:t>
                      </a:r>
                      <a:r>
                        <a:rPr lang="ru-RU" sz="1400" b="1" i="0" kern="12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НЕ ВЕРЬТЕ! ЭТО ОБМАН!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4. </a:t>
                      </a:r>
                      <a:r>
                        <a:rPr lang="ru-RU" sz="1400" b="1" i="1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Вам звонят с сообщением, что ваш родственник или знакомый попал в аварию, за решетку, в больницу, и теперь за него нужно внести залог, штраф, взятку</a:t>
                      </a:r>
                      <a:r>
                        <a:rPr lang="ru-RU" sz="1400" b="0" i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 – </a:t>
                      </a:r>
                      <a:r>
                        <a:rPr lang="ru-RU" sz="1400" b="1" i="0" kern="12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ЭТО ЖУЛИКИ!</a:t>
                      </a:r>
                    </a:p>
                    <a:p>
                      <a:endParaRPr lang="ru-RU" sz="1400" b="0" i="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6. </a:t>
                      </a:r>
                      <a:r>
                        <a:rPr lang="ru-RU" sz="1400" b="1" i="1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К вам пришли работники социальных служб</a:t>
                      </a:r>
                      <a:r>
                        <a:rPr lang="ru-RU" sz="1400" b="0" i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. </a:t>
                      </a:r>
                      <a:r>
                        <a:rPr lang="ru-RU" sz="1400" b="1" i="1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Прежде  чем открывать входную дверь, позвоните в организацию, приславшую их.</a:t>
                      </a:r>
                      <a:r>
                        <a:rPr lang="ru-RU" sz="1400" b="0" i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 Мошенники занервничают, а настоящие работники отнесутся с пониманием. </a:t>
                      </a:r>
                    </a:p>
                    <a:p>
                      <a:endParaRPr lang="ru-RU" sz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400" b="0" i="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400" b="0" i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В случае совершения в отношении Вас или Ваших близких мошеннических действий следует обращаться в органы внутренних дел.</a:t>
                      </a:r>
                    </a:p>
                    <a:p>
                      <a:pPr algn="just"/>
                      <a:endParaRPr lang="ru-RU" sz="1400" b="0" i="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ru-RU" sz="1400" b="1" i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Дежурная часть ОМВД России по </a:t>
                      </a:r>
                      <a:r>
                        <a:rPr lang="ru-RU" sz="1400" b="1" i="0" kern="12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Воробьевскому</a:t>
                      </a:r>
                      <a:r>
                        <a:rPr lang="ru-RU" sz="1400" b="1" i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району Воронежской области </a:t>
                      </a:r>
                    </a:p>
                    <a:p>
                      <a:pPr algn="l"/>
                      <a:r>
                        <a:rPr lang="ru-RU" sz="1400" b="1" i="0" kern="12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+7 (47356) 3-10-35</a:t>
                      </a:r>
                    </a:p>
                    <a:p>
                      <a:pPr algn="l"/>
                      <a:endParaRPr lang="ru-RU" sz="1400" b="1" i="0" kern="12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just"/>
                      <a:r>
                        <a:rPr lang="ru-RU" sz="1400" b="0" i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По сообщениям и заявлениям граждан о преступлениях указанной категории, поступившим в полицию, проводятся проверки в порядке    статей 144, 145 Уголовно-процессуального кодекса Российской Федерации. </a:t>
                      </a:r>
                    </a:p>
                    <a:p>
                      <a:pPr lvl="0" algn="just"/>
                      <a:endParaRPr lang="ru-RU" sz="1400" b="0" i="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just"/>
                      <a:r>
                        <a:rPr lang="ru-RU" sz="1400" b="0" i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Законность принятых процессуальных решений в обязательном порядке проверяется органами прокуратуры.</a:t>
                      </a:r>
                    </a:p>
                    <a:p>
                      <a:pPr algn="just"/>
                      <a:endParaRPr lang="ru-RU" sz="1400" b="0" i="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ru-RU" sz="1400" b="0" i="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ru-RU" sz="1400" b="0" i="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229200"/>
            <a:ext cx="2592288" cy="1441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2813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1370</TotalTime>
  <Words>481</Words>
  <Application>Microsoft Office PowerPoint</Application>
  <PresentationFormat>Экран (4:3)</PresentationFormat>
  <Paragraphs>66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Segoe UI Black</vt:lpstr>
      <vt:lpstr>Segoe UI Semibold</vt:lpstr>
      <vt:lpstr>Times New Roman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khodi</dc:creator>
  <cp:lastModifiedBy>Ходяков Иван Сергеевич</cp:lastModifiedBy>
  <cp:revision>33</cp:revision>
  <dcterms:created xsi:type="dcterms:W3CDTF">2024-05-15T07:15:35Z</dcterms:created>
  <dcterms:modified xsi:type="dcterms:W3CDTF">2024-06-29T13:19:43Z</dcterms:modified>
</cp:coreProperties>
</file>